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3" r:id="rId3"/>
    <p:sldId id="297" r:id="rId4"/>
    <p:sldId id="285" r:id="rId5"/>
    <p:sldId id="284" r:id="rId6"/>
    <p:sldId id="257" r:id="rId7"/>
    <p:sldId id="258" r:id="rId8"/>
    <p:sldId id="304" r:id="rId9"/>
    <p:sldId id="296" r:id="rId10"/>
    <p:sldId id="305" r:id="rId11"/>
    <p:sldId id="274" r:id="rId12"/>
    <p:sldId id="275" r:id="rId13"/>
    <p:sldId id="287" r:id="rId14"/>
    <p:sldId id="289" r:id="rId15"/>
    <p:sldId id="292" r:id="rId16"/>
    <p:sldId id="295" r:id="rId17"/>
    <p:sldId id="280" r:id="rId18"/>
    <p:sldId id="265" r:id="rId19"/>
    <p:sldId id="268" r:id="rId20"/>
    <p:sldId id="266" r:id="rId21"/>
    <p:sldId id="281" r:id="rId22"/>
    <p:sldId id="291" r:id="rId23"/>
    <p:sldId id="264" r:id="rId24"/>
    <p:sldId id="276" r:id="rId25"/>
    <p:sldId id="298" r:id="rId26"/>
    <p:sldId id="271" r:id="rId27"/>
    <p:sldId id="267" r:id="rId28"/>
    <p:sldId id="301" r:id="rId29"/>
    <p:sldId id="293" r:id="rId30"/>
    <p:sldId id="299" r:id="rId31"/>
    <p:sldId id="300" r:id="rId32"/>
    <p:sldId id="277" r:id="rId33"/>
    <p:sldId id="278" r:id="rId34"/>
    <p:sldId id="294" r:id="rId35"/>
    <p:sldId id="302" r:id="rId3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1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819400-62D4-46CD-BD91-6966C29A0073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98DAA02-052B-40DA-9714-C8E155EFE2AC}">
      <dgm:prSet phldrT="[Text]"/>
      <dgm:spPr/>
      <dgm:t>
        <a:bodyPr/>
        <a:lstStyle/>
        <a:p>
          <a:r>
            <a:rPr lang="en-US" dirty="0" smtClean="0"/>
            <a:t>Text book themes</a:t>
          </a:r>
          <a:endParaRPr lang="en-US" dirty="0"/>
        </a:p>
      </dgm:t>
    </dgm:pt>
    <dgm:pt modelId="{4CB369F5-809E-47BB-ADAA-F8123CFC9180}" type="parTrans" cxnId="{55AC1F90-2A21-4BC3-BFE6-05B0FC010B44}">
      <dgm:prSet/>
      <dgm:spPr/>
      <dgm:t>
        <a:bodyPr/>
        <a:lstStyle/>
        <a:p>
          <a:endParaRPr lang="en-US"/>
        </a:p>
      </dgm:t>
    </dgm:pt>
    <dgm:pt modelId="{BBEE27B5-5A5B-4F6F-BE9E-B35CBCEE4931}" type="sibTrans" cxnId="{55AC1F90-2A21-4BC3-BFE6-05B0FC010B44}">
      <dgm:prSet/>
      <dgm:spPr/>
      <dgm:t>
        <a:bodyPr/>
        <a:lstStyle/>
        <a:p>
          <a:endParaRPr lang="en-US"/>
        </a:p>
      </dgm:t>
    </dgm:pt>
    <dgm:pt modelId="{009A68B9-73AD-42E6-A50D-5F0E6C84F297}">
      <dgm:prSet phldrT="[Text]" custT="1"/>
      <dgm:spPr/>
      <dgm:t>
        <a:bodyPr/>
        <a:lstStyle/>
        <a:p>
          <a:r>
            <a:rPr lang="en-US" sz="2000" dirty="0" smtClean="0"/>
            <a:t>Discussion and portfolio reflection</a:t>
          </a:r>
          <a:endParaRPr lang="en-US" sz="2000" dirty="0"/>
        </a:p>
      </dgm:t>
    </dgm:pt>
    <dgm:pt modelId="{12D6B3F2-B514-4A0D-9D31-41E5C72CAD06}" type="parTrans" cxnId="{02C70DE7-B16E-442C-A9AD-84F245E36F0D}">
      <dgm:prSet/>
      <dgm:spPr/>
      <dgm:t>
        <a:bodyPr/>
        <a:lstStyle/>
        <a:p>
          <a:endParaRPr lang="en-US"/>
        </a:p>
      </dgm:t>
    </dgm:pt>
    <dgm:pt modelId="{92141E3B-77D2-40D8-9D8D-6AA0F3F226BD}" type="sibTrans" cxnId="{02C70DE7-B16E-442C-A9AD-84F245E36F0D}">
      <dgm:prSet/>
      <dgm:spPr/>
      <dgm:t>
        <a:bodyPr/>
        <a:lstStyle/>
        <a:p>
          <a:endParaRPr lang="en-US"/>
        </a:p>
      </dgm:t>
    </dgm:pt>
    <dgm:pt modelId="{2D20E562-2D92-4640-9105-E784D33FB6B8}">
      <dgm:prSet phldrT="[Text]" custT="1"/>
      <dgm:spPr/>
      <dgm:t>
        <a:bodyPr/>
        <a:lstStyle/>
        <a:p>
          <a:r>
            <a:rPr lang="en-US" sz="2000" dirty="0" smtClean="0"/>
            <a:t>English TV and radio  </a:t>
          </a:r>
          <a:endParaRPr lang="en-US" sz="2000" dirty="0"/>
        </a:p>
      </dgm:t>
    </dgm:pt>
    <dgm:pt modelId="{0C0455D5-C741-4233-B7B4-B9A9D16A7432}" type="parTrans" cxnId="{97AFD60B-4C95-4D54-B669-00F30C3DF7B9}">
      <dgm:prSet/>
      <dgm:spPr/>
      <dgm:t>
        <a:bodyPr/>
        <a:lstStyle/>
        <a:p>
          <a:endParaRPr lang="en-US"/>
        </a:p>
      </dgm:t>
    </dgm:pt>
    <dgm:pt modelId="{C002BA59-2E09-444C-9EEB-11AB3F60396F}" type="sibTrans" cxnId="{97AFD60B-4C95-4D54-B669-00F30C3DF7B9}">
      <dgm:prSet/>
      <dgm:spPr/>
      <dgm:t>
        <a:bodyPr/>
        <a:lstStyle/>
        <a:p>
          <a:endParaRPr lang="en-US"/>
        </a:p>
      </dgm:t>
    </dgm:pt>
    <dgm:pt modelId="{82BCFB52-DC1D-4693-9F50-8858482E7F2C}">
      <dgm:prSet phldrT="[Text]" custT="1"/>
      <dgm:spPr/>
      <dgm:t>
        <a:bodyPr/>
        <a:lstStyle/>
        <a:p>
          <a:r>
            <a:rPr lang="en-US" sz="2000" dirty="0" smtClean="0"/>
            <a:t>Wide reading  -a range of different texts  </a:t>
          </a:r>
          <a:endParaRPr lang="en-US" sz="2000" dirty="0"/>
        </a:p>
      </dgm:t>
    </dgm:pt>
    <dgm:pt modelId="{79187A75-9686-4F3F-AEA5-404A6D8B24A5}" type="parTrans" cxnId="{1327A642-366F-44F3-9C96-5B693461BF26}">
      <dgm:prSet/>
      <dgm:spPr/>
      <dgm:t>
        <a:bodyPr/>
        <a:lstStyle/>
        <a:p>
          <a:endParaRPr lang="en-US"/>
        </a:p>
      </dgm:t>
    </dgm:pt>
    <dgm:pt modelId="{E79DFFEC-62F5-4C73-88ED-19FFE3BEE3C4}" type="sibTrans" cxnId="{1327A642-366F-44F3-9C96-5B693461BF26}">
      <dgm:prSet/>
      <dgm:spPr/>
      <dgm:t>
        <a:bodyPr/>
        <a:lstStyle/>
        <a:p>
          <a:endParaRPr lang="en-US"/>
        </a:p>
      </dgm:t>
    </dgm:pt>
    <dgm:pt modelId="{891BF66F-70AC-4082-931C-CB7CB9DAEBBD}">
      <dgm:prSet phldrT="[Text]" custT="1"/>
      <dgm:spPr/>
      <dgm:t>
        <a:bodyPr/>
        <a:lstStyle/>
        <a:p>
          <a:r>
            <a:rPr lang="en-US" sz="2000" dirty="0" smtClean="0"/>
            <a:t>Reading strategies to support understanding</a:t>
          </a:r>
          <a:endParaRPr lang="en-US" sz="2000" dirty="0"/>
        </a:p>
      </dgm:t>
    </dgm:pt>
    <dgm:pt modelId="{ECDE587A-59E6-457C-B714-8ECDA84AF35B}" type="parTrans" cxnId="{8401112B-B78E-472D-A1F3-86117D5A2E9E}">
      <dgm:prSet/>
      <dgm:spPr/>
      <dgm:t>
        <a:bodyPr/>
        <a:lstStyle/>
        <a:p>
          <a:endParaRPr lang="en-US"/>
        </a:p>
      </dgm:t>
    </dgm:pt>
    <dgm:pt modelId="{80399B30-FCCD-4818-969D-A045CC52CA69}" type="sibTrans" cxnId="{8401112B-B78E-472D-A1F3-86117D5A2E9E}">
      <dgm:prSet/>
      <dgm:spPr/>
      <dgm:t>
        <a:bodyPr/>
        <a:lstStyle/>
        <a:p>
          <a:endParaRPr lang="en-US"/>
        </a:p>
      </dgm:t>
    </dgm:pt>
    <dgm:pt modelId="{752E0525-DFB2-4004-B876-BE2E98B54F14}" type="pres">
      <dgm:prSet presAssocID="{62819400-62D4-46CD-BD91-6966C29A007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9BB85F-D127-48EC-BF23-69B43A72E775}" type="pres">
      <dgm:prSet presAssocID="{398DAA02-052B-40DA-9714-C8E155EFE2AC}" presName="centerShape" presStyleLbl="node0" presStyleIdx="0" presStyleCnt="1" custScaleX="68642" custScaleY="85717" custLinFactX="-27490" custLinFactNeighborX="-100000" custLinFactNeighborY="-47471"/>
      <dgm:spPr/>
      <dgm:t>
        <a:bodyPr/>
        <a:lstStyle/>
        <a:p>
          <a:endParaRPr lang="en-US"/>
        </a:p>
      </dgm:t>
    </dgm:pt>
    <dgm:pt modelId="{74093D11-DCBA-4683-9456-63E88B14CE49}" type="pres">
      <dgm:prSet presAssocID="{12D6B3F2-B514-4A0D-9D31-41E5C72CAD06}" presName="parTrans" presStyleLbl="sibTrans2D1" presStyleIdx="0" presStyleCnt="4" custAng="18236248" custLinFactX="100000" custLinFactY="100000" custLinFactNeighborX="198928" custLinFactNeighborY="199277"/>
      <dgm:spPr/>
      <dgm:t>
        <a:bodyPr/>
        <a:lstStyle/>
        <a:p>
          <a:endParaRPr lang="en-US"/>
        </a:p>
      </dgm:t>
    </dgm:pt>
    <dgm:pt modelId="{C783DB7B-B3AD-4133-8398-6C3C699E9B88}" type="pres">
      <dgm:prSet presAssocID="{12D6B3F2-B514-4A0D-9D31-41E5C72CAD0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E3FCEC5F-5B62-4BCC-9C3E-E4BED6C06A88}" type="pres">
      <dgm:prSet presAssocID="{009A68B9-73AD-42E6-A50D-5F0E6C84F297}" presName="node" presStyleLbl="node1" presStyleIdx="0" presStyleCnt="4" custScaleX="229248" custScaleY="151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6B34B-3A2A-486E-AE3A-D9027AF79665}" type="pres">
      <dgm:prSet presAssocID="{0C0455D5-C741-4233-B7B4-B9A9D16A7432}" presName="parTrans" presStyleLbl="sibTrans2D1" presStyleIdx="1" presStyleCnt="4" custAng="1427377" custLinFactY="100000" custLinFactNeighborX="37559" custLinFactNeighborY="103074"/>
      <dgm:spPr/>
      <dgm:t>
        <a:bodyPr/>
        <a:lstStyle/>
        <a:p>
          <a:endParaRPr lang="en-US"/>
        </a:p>
      </dgm:t>
    </dgm:pt>
    <dgm:pt modelId="{0B1B398B-7E1A-41C9-8E15-18D7508E8137}" type="pres">
      <dgm:prSet presAssocID="{0C0455D5-C741-4233-B7B4-B9A9D16A743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39B0B3B1-BFB4-49C5-8A37-30BB6BEDCEE4}" type="pres">
      <dgm:prSet presAssocID="{2D20E562-2D92-4640-9105-E784D33FB6B8}" presName="node" presStyleLbl="node1" presStyleIdx="1" presStyleCnt="4" custScaleX="208253" custScaleY="171622" custRadScaleRad="136954" custRadScaleInc="-5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2D15F-F5E8-4CCB-A772-C8B2A253D1F4}" type="pres">
      <dgm:prSet presAssocID="{79187A75-9686-4F3F-AEA5-404A6D8B24A5}" presName="parTrans" presStyleLbl="sibTrans2D1" presStyleIdx="2" presStyleCnt="4"/>
      <dgm:spPr/>
      <dgm:t>
        <a:bodyPr/>
        <a:lstStyle/>
        <a:p>
          <a:endParaRPr lang="en-US"/>
        </a:p>
      </dgm:t>
    </dgm:pt>
    <dgm:pt modelId="{A9A612E8-F71A-4291-A6BC-4A51871C9138}" type="pres">
      <dgm:prSet presAssocID="{79187A75-9686-4F3F-AEA5-404A6D8B24A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ACBABCB-5108-482C-BA66-F6D9442E29CB}" type="pres">
      <dgm:prSet presAssocID="{82BCFB52-DC1D-4693-9F50-8858482E7F2C}" presName="node" presStyleLbl="node1" presStyleIdx="2" presStyleCnt="4" custScaleX="202149" custScaleY="180365" custRadScaleRad="121781" custRadScaleInc="-1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7D5C1F-13E8-43D3-9322-DF3FD7AF5EA1}" type="pres">
      <dgm:prSet presAssocID="{ECDE587A-59E6-457C-B714-8ECDA84AF35B}" presName="parTrans" presStyleLbl="sibTrans2D1" presStyleIdx="3" presStyleCnt="4" custScaleX="547306" custLinFactX="1300000" custLinFactY="85654" custLinFactNeighborX="1338933" custLinFactNeighborY="100000"/>
      <dgm:spPr/>
      <dgm:t>
        <a:bodyPr/>
        <a:lstStyle/>
        <a:p>
          <a:endParaRPr lang="en-US"/>
        </a:p>
      </dgm:t>
    </dgm:pt>
    <dgm:pt modelId="{8DE43880-64A7-40A2-9052-B78949B96B17}" type="pres">
      <dgm:prSet presAssocID="{ECDE587A-59E6-457C-B714-8ECDA84AF35B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01399475-F401-470D-9565-DD6986501386}" type="pres">
      <dgm:prSet presAssocID="{891BF66F-70AC-4082-931C-CB7CB9DAEBBD}" presName="node" presStyleLbl="node1" presStyleIdx="3" presStyleCnt="4" custScaleX="251717" custScaleY="205207" custRadScaleRad="1164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A96722-E7CA-4FEF-9611-23FE0DF267E8}" type="presOf" srcId="{79187A75-9686-4F3F-AEA5-404A6D8B24A5}" destId="{D652D15F-F5E8-4CCB-A772-C8B2A253D1F4}" srcOrd="0" destOrd="0" presId="urn:microsoft.com/office/officeart/2005/8/layout/radial5"/>
    <dgm:cxn modelId="{6DCE8665-1C3F-4B52-9341-50661D90197A}" type="presOf" srcId="{62819400-62D4-46CD-BD91-6966C29A0073}" destId="{752E0525-DFB2-4004-B876-BE2E98B54F14}" srcOrd="0" destOrd="0" presId="urn:microsoft.com/office/officeart/2005/8/layout/radial5"/>
    <dgm:cxn modelId="{E2BEC18E-C5D7-4709-AE7D-52737B69DE05}" type="presOf" srcId="{ECDE587A-59E6-457C-B714-8ECDA84AF35B}" destId="{8DE43880-64A7-40A2-9052-B78949B96B17}" srcOrd="1" destOrd="0" presId="urn:microsoft.com/office/officeart/2005/8/layout/radial5"/>
    <dgm:cxn modelId="{8401112B-B78E-472D-A1F3-86117D5A2E9E}" srcId="{398DAA02-052B-40DA-9714-C8E155EFE2AC}" destId="{891BF66F-70AC-4082-931C-CB7CB9DAEBBD}" srcOrd="3" destOrd="0" parTransId="{ECDE587A-59E6-457C-B714-8ECDA84AF35B}" sibTransId="{80399B30-FCCD-4818-969D-A045CC52CA69}"/>
    <dgm:cxn modelId="{4639B3D4-6F51-4851-920E-BC7B1CD05BB9}" type="presOf" srcId="{12D6B3F2-B514-4A0D-9D31-41E5C72CAD06}" destId="{74093D11-DCBA-4683-9456-63E88B14CE49}" srcOrd="0" destOrd="0" presId="urn:microsoft.com/office/officeart/2005/8/layout/radial5"/>
    <dgm:cxn modelId="{97AFD60B-4C95-4D54-B669-00F30C3DF7B9}" srcId="{398DAA02-052B-40DA-9714-C8E155EFE2AC}" destId="{2D20E562-2D92-4640-9105-E784D33FB6B8}" srcOrd="1" destOrd="0" parTransId="{0C0455D5-C741-4233-B7B4-B9A9D16A7432}" sibTransId="{C002BA59-2E09-444C-9EEB-11AB3F60396F}"/>
    <dgm:cxn modelId="{FA4D71B1-0232-4319-A2DB-6B40B7E88DC8}" type="presOf" srcId="{0C0455D5-C741-4233-B7B4-B9A9D16A7432}" destId="{E366B34B-3A2A-486E-AE3A-D9027AF79665}" srcOrd="0" destOrd="0" presId="urn:microsoft.com/office/officeart/2005/8/layout/radial5"/>
    <dgm:cxn modelId="{0E8AFAD8-2EC4-46FF-B6C5-8A667832241D}" type="presOf" srcId="{2D20E562-2D92-4640-9105-E784D33FB6B8}" destId="{39B0B3B1-BFB4-49C5-8A37-30BB6BEDCEE4}" srcOrd="0" destOrd="0" presId="urn:microsoft.com/office/officeart/2005/8/layout/radial5"/>
    <dgm:cxn modelId="{6857B5DF-5E3D-41BC-9301-5BA3C3318734}" type="presOf" srcId="{398DAA02-052B-40DA-9714-C8E155EFE2AC}" destId="{669BB85F-D127-48EC-BF23-69B43A72E775}" srcOrd="0" destOrd="0" presId="urn:microsoft.com/office/officeart/2005/8/layout/radial5"/>
    <dgm:cxn modelId="{491E5F17-146B-4EDB-9116-92E02C428A84}" type="presOf" srcId="{82BCFB52-DC1D-4693-9F50-8858482E7F2C}" destId="{1ACBABCB-5108-482C-BA66-F6D9442E29CB}" srcOrd="0" destOrd="0" presId="urn:microsoft.com/office/officeart/2005/8/layout/radial5"/>
    <dgm:cxn modelId="{3E84C090-7003-4A50-B692-B32187890712}" type="presOf" srcId="{0C0455D5-C741-4233-B7B4-B9A9D16A7432}" destId="{0B1B398B-7E1A-41C9-8E15-18D7508E8137}" srcOrd="1" destOrd="0" presId="urn:microsoft.com/office/officeart/2005/8/layout/radial5"/>
    <dgm:cxn modelId="{2DBA0796-46CA-44A7-B40F-112292BBE6C6}" type="presOf" srcId="{891BF66F-70AC-4082-931C-CB7CB9DAEBBD}" destId="{01399475-F401-470D-9565-DD6986501386}" srcOrd="0" destOrd="0" presId="urn:microsoft.com/office/officeart/2005/8/layout/radial5"/>
    <dgm:cxn modelId="{1327A642-366F-44F3-9C96-5B693461BF26}" srcId="{398DAA02-052B-40DA-9714-C8E155EFE2AC}" destId="{82BCFB52-DC1D-4693-9F50-8858482E7F2C}" srcOrd="2" destOrd="0" parTransId="{79187A75-9686-4F3F-AEA5-404A6D8B24A5}" sibTransId="{E79DFFEC-62F5-4C73-88ED-19FFE3BEE3C4}"/>
    <dgm:cxn modelId="{07B822F3-D643-481A-81D2-41AEB36CD50D}" type="presOf" srcId="{12D6B3F2-B514-4A0D-9D31-41E5C72CAD06}" destId="{C783DB7B-B3AD-4133-8398-6C3C699E9B88}" srcOrd="1" destOrd="0" presId="urn:microsoft.com/office/officeart/2005/8/layout/radial5"/>
    <dgm:cxn modelId="{55AC1F90-2A21-4BC3-BFE6-05B0FC010B44}" srcId="{62819400-62D4-46CD-BD91-6966C29A0073}" destId="{398DAA02-052B-40DA-9714-C8E155EFE2AC}" srcOrd="0" destOrd="0" parTransId="{4CB369F5-809E-47BB-ADAA-F8123CFC9180}" sibTransId="{BBEE27B5-5A5B-4F6F-BE9E-B35CBCEE4931}"/>
    <dgm:cxn modelId="{38952BA5-A61B-4E69-8485-3E3DD20CDC98}" type="presOf" srcId="{ECDE587A-59E6-457C-B714-8ECDA84AF35B}" destId="{A87D5C1F-13E8-43D3-9322-DF3FD7AF5EA1}" srcOrd="0" destOrd="0" presId="urn:microsoft.com/office/officeart/2005/8/layout/radial5"/>
    <dgm:cxn modelId="{CD8DC19D-A0AD-4B81-A60C-004ADA788E25}" type="presOf" srcId="{009A68B9-73AD-42E6-A50D-5F0E6C84F297}" destId="{E3FCEC5F-5B62-4BCC-9C3E-E4BED6C06A88}" srcOrd="0" destOrd="0" presId="urn:microsoft.com/office/officeart/2005/8/layout/radial5"/>
    <dgm:cxn modelId="{EC017CF8-D2A7-4FE9-A38E-EAEF7C765B48}" type="presOf" srcId="{79187A75-9686-4F3F-AEA5-404A6D8B24A5}" destId="{A9A612E8-F71A-4291-A6BC-4A51871C9138}" srcOrd="1" destOrd="0" presId="urn:microsoft.com/office/officeart/2005/8/layout/radial5"/>
    <dgm:cxn modelId="{02C70DE7-B16E-442C-A9AD-84F245E36F0D}" srcId="{398DAA02-052B-40DA-9714-C8E155EFE2AC}" destId="{009A68B9-73AD-42E6-A50D-5F0E6C84F297}" srcOrd="0" destOrd="0" parTransId="{12D6B3F2-B514-4A0D-9D31-41E5C72CAD06}" sibTransId="{92141E3B-77D2-40D8-9D8D-6AA0F3F226BD}"/>
    <dgm:cxn modelId="{E0C8B196-2AFE-46A9-ABE5-10A530E87894}" type="presParOf" srcId="{752E0525-DFB2-4004-B876-BE2E98B54F14}" destId="{669BB85F-D127-48EC-BF23-69B43A72E775}" srcOrd="0" destOrd="0" presId="urn:microsoft.com/office/officeart/2005/8/layout/radial5"/>
    <dgm:cxn modelId="{6E2728FD-582E-4672-A23D-B473AC39557E}" type="presParOf" srcId="{752E0525-DFB2-4004-B876-BE2E98B54F14}" destId="{74093D11-DCBA-4683-9456-63E88B14CE49}" srcOrd="1" destOrd="0" presId="urn:microsoft.com/office/officeart/2005/8/layout/radial5"/>
    <dgm:cxn modelId="{D00876B4-BC72-4DEE-B3A1-1D7ED89D729C}" type="presParOf" srcId="{74093D11-DCBA-4683-9456-63E88B14CE49}" destId="{C783DB7B-B3AD-4133-8398-6C3C699E9B88}" srcOrd="0" destOrd="0" presId="urn:microsoft.com/office/officeart/2005/8/layout/radial5"/>
    <dgm:cxn modelId="{6D76E7DB-E7FE-4CB9-9C36-D9732F1A294B}" type="presParOf" srcId="{752E0525-DFB2-4004-B876-BE2E98B54F14}" destId="{E3FCEC5F-5B62-4BCC-9C3E-E4BED6C06A88}" srcOrd="2" destOrd="0" presId="urn:microsoft.com/office/officeart/2005/8/layout/radial5"/>
    <dgm:cxn modelId="{E87D17D1-74BC-4FF2-9D03-2E02B69F252E}" type="presParOf" srcId="{752E0525-DFB2-4004-B876-BE2E98B54F14}" destId="{E366B34B-3A2A-486E-AE3A-D9027AF79665}" srcOrd="3" destOrd="0" presId="urn:microsoft.com/office/officeart/2005/8/layout/radial5"/>
    <dgm:cxn modelId="{DC205175-812F-49D2-B966-A94CF5E1FCBB}" type="presParOf" srcId="{E366B34B-3A2A-486E-AE3A-D9027AF79665}" destId="{0B1B398B-7E1A-41C9-8E15-18D7508E8137}" srcOrd="0" destOrd="0" presId="urn:microsoft.com/office/officeart/2005/8/layout/radial5"/>
    <dgm:cxn modelId="{539E263D-038D-4710-9C6D-816C94053262}" type="presParOf" srcId="{752E0525-DFB2-4004-B876-BE2E98B54F14}" destId="{39B0B3B1-BFB4-49C5-8A37-30BB6BEDCEE4}" srcOrd="4" destOrd="0" presId="urn:microsoft.com/office/officeart/2005/8/layout/radial5"/>
    <dgm:cxn modelId="{2B1511C2-489B-46F3-B6F6-44A4A150C357}" type="presParOf" srcId="{752E0525-DFB2-4004-B876-BE2E98B54F14}" destId="{D652D15F-F5E8-4CCB-A772-C8B2A253D1F4}" srcOrd="5" destOrd="0" presId="urn:microsoft.com/office/officeart/2005/8/layout/radial5"/>
    <dgm:cxn modelId="{1723E711-6CF6-40DE-8FD5-7DA44B4F5734}" type="presParOf" srcId="{D652D15F-F5E8-4CCB-A772-C8B2A253D1F4}" destId="{A9A612E8-F71A-4291-A6BC-4A51871C9138}" srcOrd="0" destOrd="0" presId="urn:microsoft.com/office/officeart/2005/8/layout/radial5"/>
    <dgm:cxn modelId="{89F66245-1B72-44F3-A30E-26E69BF61C34}" type="presParOf" srcId="{752E0525-DFB2-4004-B876-BE2E98B54F14}" destId="{1ACBABCB-5108-482C-BA66-F6D9442E29CB}" srcOrd="6" destOrd="0" presId="urn:microsoft.com/office/officeart/2005/8/layout/radial5"/>
    <dgm:cxn modelId="{78B73C46-40A7-4D41-8877-B558CAAEA241}" type="presParOf" srcId="{752E0525-DFB2-4004-B876-BE2E98B54F14}" destId="{A87D5C1F-13E8-43D3-9322-DF3FD7AF5EA1}" srcOrd="7" destOrd="0" presId="urn:microsoft.com/office/officeart/2005/8/layout/radial5"/>
    <dgm:cxn modelId="{C0D75275-A448-4FB8-8199-FD90DA1DFF6C}" type="presParOf" srcId="{A87D5C1F-13E8-43D3-9322-DF3FD7AF5EA1}" destId="{8DE43880-64A7-40A2-9052-B78949B96B17}" srcOrd="0" destOrd="0" presId="urn:microsoft.com/office/officeart/2005/8/layout/radial5"/>
    <dgm:cxn modelId="{E3327C30-E8E5-4E9D-B405-12E1E31C63C7}" type="presParOf" srcId="{752E0525-DFB2-4004-B876-BE2E98B54F14}" destId="{01399475-F401-470D-9565-DD6986501386}" srcOrd="8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1" y="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E4FCE-78B5-4855-B249-76B28140C569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Susie Recsei, English Curriculum Consultant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1" y="884203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FE403-4F7C-4B81-879F-8C7D0DE031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F2408-BECA-4DEA-AD9B-87584342754A}" type="datetimeFigureOut">
              <a:rPr lang="en-US" smtClean="0"/>
              <a:pPr/>
              <a:t>12/21/2009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21823"/>
            <a:ext cx="5618480" cy="41890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Susie Recsei, English Curriculum Consultant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0"/>
            <a:ext cx="3043344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7F55E-CC75-4492-A79C-79ED110B0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7F55E-CC75-4492-A79C-79ED110B052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Recsei, English Curriculum Consultant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Susie Recsei, English Curriculum Consultant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57F55E-CC75-4492-A79C-79ED110B052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513B31-A8F4-4D4D-BB8E-7F4B7E597CC2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7844A-2C3D-455A-8E62-A38E1E2C4127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CC475B-A750-4FB9-93B1-EFC1A8245DDF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89122-8A32-4FE2-ABD0-985BC07AD2A4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B3AAC2-9FD7-46A3-8AB8-2071F7F3B820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6D6824-5FBD-4CD4-8A37-637DC4615499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D4A56D-C149-416A-B0C8-7A7A1850FEAB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E334E7-9485-4974-BCAD-770F816BDE3F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778531-65D3-4008-8AD8-771B1A752AC9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B334991-D643-4A9A-8054-773ED0B0AEF1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067B9B-8DBE-4D81-A255-6A20DDDC96C8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716152-7C39-4C71-BC04-C063EC5D8461}" type="datetime1">
              <a:rPr lang="en-US" smtClean="0"/>
              <a:pPr/>
              <a:t>12/21/2009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848E18A-8A06-4082-8BB3-F0B74DFCF1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moe.gov.ae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GRADE 12 </a:t>
            </a:r>
            <a:r>
              <a:rPr lang="en-US" dirty="0" err="1" smtClean="0"/>
              <a:t>MoE</a:t>
            </a:r>
            <a:r>
              <a:rPr lang="en-US" dirty="0" smtClean="0"/>
              <a:t> CHANGES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Ministry of Education Grade 12 Assessment and Examinations</a:t>
            </a:r>
          </a:p>
          <a:p>
            <a:r>
              <a:rPr lang="en-US" dirty="0" smtClean="0"/>
              <a:t>Susie Recsei ADEC English Curriculum Consultant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3800" y="6407944"/>
            <a:ext cx="29969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762000"/>
            <a:ext cx="1513321" cy="933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tasks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Continuious</a:t>
            </a:r>
            <a:r>
              <a:rPr lang="en-US" dirty="0" smtClean="0"/>
              <a:t> Assessment Pg 8 + 29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skills for a successful future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Self and peer reflection</a:t>
            </a:r>
          </a:p>
          <a:p>
            <a:pPr lvl="1"/>
            <a:r>
              <a:rPr lang="en-US" dirty="0" smtClean="0"/>
              <a:t>Goal setting  </a:t>
            </a:r>
          </a:p>
          <a:p>
            <a:pPr lvl="1"/>
            <a:r>
              <a:rPr lang="en-US" dirty="0" smtClean="0"/>
              <a:t>Independent learner </a:t>
            </a:r>
          </a:p>
          <a:p>
            <a:pPr lvl="1"/>
            <a:r>
              <a:rPr lang="en-US" dirty="0" smtClean="0"/>
              <a:t>Community service</a:t>
            </a:r>
          </a:p>
          <a:p>
            <a:pPr lvl="1"/>
            <a:r>
              <a:rPr lang="en-US" dirty="0" smtClean="0"/>
              <a:t>Showing progress of learning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Portfolio      Pg 9 and 30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0" y="6407944"/>
            <a:ext cx="29207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Developing skills for a successful future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Working together</a:t>
            </a:r>
          </a:p>
          <a:p>
            <a:pPr lvl="1"/>
            <a:r>
              <a:rPr lang="en-US" dirty="0" smtClean="0"/>
              <a:t>Creative thinking</a:t>
            </a:r>
          </a:p>
          <a:p>
            <a:pPr lvl="1"/>
            <a:r>
              <a:rPr lang="en-US" dirty="0" smtClean="0"/>
              <a:t>Problem solving</a:t>
            </a:r>
          </a:p>
          <a:p>
            <a:pPr lvl="1"/>
            <a:r>
              <a:rPr lang="en-US" dirty="0" smtClean="0"/>
              <a:t>Time management</a:t>
            </a:r>
          </a:p>
          <a:p>
            <a:pPr lvl="1"/>
            <a:r>
              <a:rPr lang="en-US" dirty="0" smtClean="0"/>
              <a:t>Team responsibility</a:t>
            </a:r>
          </a:p>
          <a:p>
            <a:pPr lvl="1"/>
            <a:r>
              <a:rPr lang="en-US" dirty="0" smtClean="0"/>
              <a:t>Research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Project  Pg 10 + 31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14800" y="6407944"/>
            <a:ext cx="3048000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362200"/>
          <a:ext cx="8229600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2954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Subsets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Main</a:t>
                      </a:r>
                      <a:r>
                        <a:rPr lang="en-US" baseline="0" dirty="0" smtClean="0"/>
                        <a:t> idea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texts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Vocabulary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Grammar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And </a:t>
                      </a:r>
                    </a:p>
                    <a:p>
                      <a:r>
                        <a:rPr lang="en-US" baseline="0" dirty="0" smtClean="0"/>
                        <a:t>Writing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Listening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Speaking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Changed Exam Specifications           Pg 11 </a:t>
            </a:r>
            <a:endParaRPr lang="en-US" dirty="0"/>
          </a:p>
        </p:txBody>
      </p:sp>
      <p:pic>
        <p:nvPicPr>
          <p:cNvPr id="6" name="Picture 5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What do they look like?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teaching and learning needs to take place to prepare students?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Examination Skills  Pg 12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Mock exams will be available on the MOE website</a:t>
            </a:r>
          </a:p>
          <a:p>
            <a:endParaRPr lang="en-US" dirty="0" smtClean="0"/>
          </a:p>
          <a:p>
            <a:r>
              <a:rPr lang="en-US" u="sng" dirty="0" smtClean="0">
                <a:hlinkClick r:id="rId2"/>
              </a:rPr>
              <a:t>www.moe.gov.ae</a:t>
            </a:r>
            <a:endParaRPr lang="en-US" dirty="0" smtClean="0"/>
          </a:p>
          <a:p>
            <a:pPr lvl="1"/>
            <a:r>
              <a:rPr lang="en-US" dirty="0" smtClean="0"/>
              <a:t>go to the assessment link – student mock exams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Examination Examples    Pg 13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8956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7239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Performance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Opinion stated with excellent</a:t>
                      </a:r>
                      <a:r>
                        <a:rPr lang="en-US" baseline="0" dirty="0" smtClean="0"/>
                        <a:t> evidence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Opinion stated with adequate </a:t>
                      </a:r>
                      <a:r>
                        <a:rPr lang="en-US" baseline="0" dirty="0" smtClean="0"/>
                        <a:t>evidence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Opinion stated with no </a:t>
                      </a:r>
                      <a:r>
                        <a:rPr lang="en-US" baseline="0" dirty="0" smtClean="0"/>
                        <a:t>evidence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Does not respond or response is unrelated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                            Pg 24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828800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Example:  Speaking – provides reasons</a:t>
            </a:r>
            <a:endParaRPr lang="en-US" sz="2800" dirty="0"/>
          </a:p>
        </p:txBody>
      </p:sp>
      <p:pic>
        <p:nvPicPr>
          <p:cNvPr id="7" name="Picture 6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                     Pg 27                    </a:t>
            </a: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2819400" y="2514600"/>
            <a:ext cx="2590800" cy="2209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Students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2057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Principals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800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4800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Teachers</a:t>
            </a:r>
            <a:endParaRPr lang="en-US" dirty="0"/>
          </a:p>
        </p:txBody>
      </p:sp>
      <p:pic>
        <p:nvPicPr>
          <p:cNvPr id="12" name="Picture 11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Principals and Operators as partners</a:t>
            </a:r>
          </a:p>
          <a:p>
            <a:endParaRPr lang="en-US" dirty="0" smtClean="0"/>
          </a:p>
          <a:p>
            <a:r>
              <a:rPr lang="en-US" dirty="0" smtClean="0"/>
              <a:t>Be positive and enthusiastic about the change</a:t>
            </a:r>
          </a:p>
          <a:p>
            <a:endParaRPr lang="en-US" dirty="0" smtClean="0"/>
          </a:p>
          <a:p>
            <a:r>
              <a:rPr lang="en-US" dirty="0" smtClean="0"/>
              <a:t>Visit classrooms with enthusiasm for the different learning</a:t>
            </a:r>
          </a:p>
          <a:p>
            <a:endParaRPr lang="en-US" dirty="0" smtClean="0"/>
          </a:p>
          <a:p>
            <a:r>
              <a:rPr lang="en-US" dirty="0" smtClean="0"/>
              <a:t>Publicly support Grade 12 teachers</a:t>
            </a:r>
          </a:p>
          <a:p>
            <a:pPr lvl="1"/>
            <a:r>
              <a:rPr lang="en-US" dirty="0" smtClean="0"/>
              <a:t>with class visits </a:t>
            </a:r>
          </a:p>
          <a:p>
            <a:pPr lvl="1"/>
            <a:r>
              <a:rPr lang="en-US" dirty="0" smtClean="0"/>
              <a:t>with students </a:t>
            </a:r>
          </a:p>
          <a:p>
            <a:pPr lvl="1"/>
            <a:r>
              <a:rPr lang="en-US" dirty="0" smtClean="0"/>
              <a:t>with parents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Principals as Curriculum Leaders Pg 27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5200" y="6407944"/>
            <a:ext cx="32255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 teachers retain their different teaching style</a:t>
            </a:r>
          </a:p>
          <a:p>
            <a:endParaRPr lang="en-US" dirty="0" smtClean="0"/>
          </a:p>
          <a:p>
            <a:r>
              <a:rPr lang="en-US" dirty="0" smtClean="0"/>
              <a:t>Trust the process</a:t>
            </a:r>
          </a:p>
          <a:p>
            <a:endParaRPr lang="en-US" dirty="0" smtClean="0"/>
          </a:p>
          <a:p>
            <a:r>
              <a:rPr lang="en-US" dirty="0" smtClean="0"/>
              <a:t>Work as a positive partnership</a:t>
            </a:r>
          </a:p>
          <a:p>
            <a:pPr lvl="1"/>
            <a:r>
              <a:rPr lang="en-US" dirty="0" smtClean="0"/>
              <a:t>Principal</a:t>
            </a:r>
          </a:p>
          <a:p>
            <a:pPr lvl="1"/>
            <a:r>
              <a:rPr lang="en-US" dirty="0" smtClean="0"/>
              <a:t>Parents</a:t>
            </a:r>
          </a:p>
          <a:p>
            <a:pPr lvl="1"/>
            <a:r>
              <a:rPr lang="en-US" dirty="0" smtClean="0"/>
              <a:t>Teachers</a:t>
            </a:r>
          </a:p>
          <a:p>
            <a:pPr lvl="1"/>
            <a:r>
              <a:rPr lang="en-US" dirty="0" smtClean="0"/>
              <a:t>Operator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Principals support teachers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733800" y="6407944"/>
            <a:ext cx="29969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Principals</a:t>
            </a:r>
          </a:p>
          <a:p>
            <a:r>
              <a:rPr lang="en-US" dirty="0" smtClean="0"/>
              <a:t>English Teachers of Grade 12</a:t>
            </a:r>
          </a:p>
          <a:p>
            <a:r>
              <a:rPr lang="en-US" dirty="0" smtClean="0"/>
              <a:t>Zone English Supervisors</a:t>
            </a:r>
          </a:p>
          <a:p>
            <a:r>
              <a:rPr lang="en-US" dirty="0" smtClean="0"/>
              <a:t>Operators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Government Schools - ADEC</a:t>
            </a:r>
          </a:p>
          <a:p>
            <a:r>
              <a:rPr lang="en-US" dirty="0" smtClean="0"/>
              <a:t>Private Schools</a:t>
            </a:r>
          </a:p>
          <a:p>
            <a:r>
              <a:rPr lang="en-US" dirty="0" smtClean="0"/>
              <a:t>Adult Education Schools</a:t>
            </a:r>
          </a:p>
          <a:p>
            <a:r>
              <a:rPr lang="en-US" dirty="0" smtClean="0"/>
              <a:t>Family Development Schools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Inform students of reasons for the change</a:t>
            </a:r>
          </a:p>
          <a:p>
            <a:endParaRPr lang="en-US" dirty="0" smtClean="0"/>
          </a:p>
          <a:p>
            <a:r>
              <a:rPr lang="en-US" dirty="0" smtClean="0"/>
              <a:t>Support parents in understanding the change</a:t>
            </a:r>
          </a:p>
          <a:p>
            <a:endParaRPr lang="en-US" dirty="0" smtClean="0"/>
          </a:p>
          <a:p>
            <a:r>
              <a:rPr lang="en-US" dirty="0" smtClean="0"/>
              <a:t>Involve the Grade 12 teachers in communication with students and parents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Encourage  the Grade 12 teachers in their teaching practice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Principals support parents, students, teachers                 </a:t>
            </a:r>
            <a:r>
              <a:rPr lang="en-US" smtClean="0"/>
              <a:t>Pg 28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407944"/>
            <a:ext cx="30731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US" sz="2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Parents supporting students Pg 33 </a:t>
            </a:r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2895600" y="2971800"/>
            <a:ext cx="2590800" cy="2209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Students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4191000"/>
            <a:ext cx="2438400" cy="76944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Parents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2514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Principals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4495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Teachers</a:t>
            </a:r>
            <a:endParaRPr lang="en-US" dirty="0"/>
          </a:p>
        </p:txBody>
      </p:sp>
      <p:pic>
        <p:nvPicPr>
          <p:cNvPr id="12" name="Picture 11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2209800"/>
          <a:ext cx="8229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STUDENTS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Times New Roman"/>
                        </a:rPr>
                        <a:t>THE REALITY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SOLUTIONS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do students need now?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Only 3% of students gain direct access to UAE Universities without foundation </a:t>
                      </a:r>
                    </a:p>
                    <a:p>
                      <a:endParaRPr kumimoji="0"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Different teaching and learning style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 smtClean="0"/>
              <a:t>Preparing for the future - </a:t>
            </a:r>
            <a:r>
              <a:rPr lang="en-US" sz="3600" dirty="0" smtClean="0"/>
              <a:t>A Change</a:t>
            </a:r>
            <a:r>
              <a:rPr lang="en-US" dirty="0" smtClean="0"/>
              <a:t>           Pg 34 + 35 </a:t>
            </a:r>
            <a:endParaRPr lang="en-US" dirty="0"/>
          </a:p>
        </p:txBody>
      </p:sp>
      <p:pic>
        <p:nvPicPr>
          <p:cNvPr id="6" name="Picture 5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Teachers and Operators work cooperatively to: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offer varied learning experiences</a:t>
            </a:r>
          </a:p>
          <a:p>
            <a:endParaRPr lang="en-US" dirty="0" smtClean="0"/>
          </a:p>
          <a:p>
            <a:r>
              <a:rPr lang="en-US" dirty="0" smtClean="0"/>
              <a:t>offer wide reading on the themes</a:t>
            </a:r>
          </a:p>
          <a:p>
            <a:endParaRPr lang="en-US" dirty="0" smtClean="0"/>
          </a:p>
          <a:p>
            <a:r>
              <a:rPr lang="en-US" dirty="0" smtClean="0"/>
              <a:t>develop reading strategies to be better readers and writers</a:t>
            </a:r>
          </a:p>
          <a:p>
            <a:endParaRPr lang="en-US" dirty="0" smtClean="0"/>
          </a:p>
          <a:p>
            <a:r>
              <a:rPr lang="en-US" dirty="0" smtClean="0"/>
              <a:t>provide opportunities to practice reading, writing, listening, speaking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Teachers supporting students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76600" y="6407944"/>
            <a:ext cx="34541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219200"/>
          <a:ext cx="6096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3000" y="4572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 text book is only 1 resource</a:t>
            </a:r>
            <a:endParaRPr lang="en-US" sz="2800" b="1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dirty="0" smtClean="0"/>
              <a:t>Students exchanging ideas </a:t>
            </a:r>
          </a:p>
          <a:p>
            <a:pPr fontAlgn="t"/>
            <a:r>
              <a:rPr lang="en-US" dirty="0" smtClean="0"/>
              <a:t>Students working collaboratively</a:t>
            </a:r>
          </a:p>
          <a:p>
            <a:pPr fontAlgn="t"/>
            <a:r>
              <a:rPr lang="en-US" dirty="0" smtClean="0"/>
              <a:t>Students working on different activities using different resources in the same class</a:t>
            </a:r>
          </a:p>
          <a:p>
            <a:pPr fontAlgn="t"/>
            <a:r>
              <a:rPr lang="en-US" dirty="0" smtClean="0"/>
              <a:t>Learning related to the real world </a:t>
            </a:r>
          </a:p>
          <a:p>
            <a:pPr fontAlgn="t"/>
            <a:r>
              <a:rPr lang="en-US" dirty="0" smtClean="0"/>
              <a:t>Teacher as group facilitator</a:t>
            </a:r>
          </a:p>
          <a:p>
            <a:pPr fontAlgn="t"/>
            <a:r>
              <a:rPr lang="en-US" dirty="0" smtClean="0"/>
              <a:t>A range of teaching experiences in and outside the classroom</a:t>
            </a:r>
          </a:p>
          <a:p>
            <a:pPr fontAlgn="t"/>
            <a:r>
              <a:rPr lang="en-US" dirty="0" smtClean="0"/>
              <a:t>Grammar, vocabulary and language structures taught in context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teaching style      student success 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flipV="1">
            <a:off x="6096000" y="304800"/>
            <a:ext cx="457200" cy="548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609600" y="1066800"/>
            <a:ext cx="1752600" cy="1143000"/>
          </a:xfrm>
          <a:prstGeom prst="smileyFace">
            <a:avLst>
              <a:gd name="adj" fmla="val 4653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609600" y="2362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990600" y="2362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752600" y="2362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371600" y="2362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609600" y="2743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295400" y="228600"/>
            <a:ext cx="68259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 smtClean="0"/>
              <a:t>DIFFERENT CLASSROOM  GROUPINGS</a:t>
            </a:r>
            <a:endParaRPr lang="en-US" sz="2800" dirty="0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7239000" y="1143000"/>
            <a:ext cx="609600" cy="635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6172200" y="1219200"/>
            <a:ext cx="660400" cy="5334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858000" y="1524000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096000" y="3810000"/>
            <a:ext cx="914400" cy="762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105400" y="2667000"/>
            <a:ext cx="736600" cy="635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3962400" y="3429000"/>
            <a:ext cx="889000" cy="7112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4876800" y="4572000"/>
            <a:ext cx="990600" cy="6858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4"/>
          <p:cNvSpPr>
            <a:spLocks noChangeArrowheads="1"/>
          </p:cNvSpPr>
          <p:nvPr/>
        </p:nvSpPr>
        <p:spPr bwMode="auto">
          <a:xfrm>
            <a:off x="5105400" y="3962400"/>
            <a:ext cx="45719" cy="7620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8382000" y="4800600"/>
            <a:ext cx="508000" cy="4826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8153400" y="5638800"/>
            <a:ext cx="660400" cy="4572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4"/>
          <p:cNvSpPr>
            <a:spLocks noChangeArrowheads="1"/>
          </p:cNvSpPr>
          <p:nvPr/>
        </p:nvSpPr>
        <p:spPr bwMode="auto">
          <a:xfrm>
            <a:off x="7315200" y="5562600"/>
            <a:ext cx="660400" cy="6858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7239000" y="4648200"/>
            <a:ext cx="609600" cy="6858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7848600" y="4267200"/>
            <a:ext cx="533400" cy="5334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4876800" y="3886200"/>
            <a:ext cx="9906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V="1">
            <a:off x="4267200" y="4343400"/>
            <a:ext cx="45720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419600" y="2743200"/>
            <a:ext cx="5334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6096000" y="2819400"/>
            <a:ext cx="685800" cy="685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utoShape 2"/>
          <p:cNvSpPr>
            <a:spLocks noChangeArrowheads="1"/>
          </p:cNvSpPr>
          <p:nvPr/>
        </p:nvSpPr>
        <p:spPr bwMode="auto">
          <a:xfrm>
            <a:off x="7467600" y="2514600"/>
            <a:ext cx="381000" cy="304800"/>
          </a:xfrm>
          <a:prstGeom prst="smileyFace">
            <a:avLst>
              <a:gd name="adj" fmla="val 4653"/>
            </a:avLst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3"/>
          <p:cNvSpPr>
            <a:spLocks noChangeArrowheads="1"/>
          </p:cNvSpPr>
          <p:nvPr/>
        </p:nvSpPr>
        <p:spPr bwMode="auto">
          <a:xfrm>
            <a:off x="990600" y="2743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AutoShape 3"/>
          <p:cNvSpPr>
            <a:spLocks noChangeArrowheads="1"/>
          </p:cNvSpPr>
          <p:nvPr/>
        </p:nvSpPr>
        <p:spPr bwMode="auto">
          <a:xfrm>
            <a:off x="1371600" y="2743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3"/>
          <p:cNvSpPr>
            <a:spLocks noChangeArrowheads="1"/>
          </p:cNvSpPr>
          <p:nvPr/>
        </p:nvSpPr>
        <p:spPr bwMode="auto">
          <a:xfrm>
            <a:off x="1752600" y="2743200"/>
            <a:ext cx="279400" cy="254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124200" y="9906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019800" y="4724400"/>
            <a:ext cx="6858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953000" y="3886200"/>
            <a:ext cx="9906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7658100" y="5295900"/>
            <a:ext cx="7620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1" idx="6"/>
          </p:cNvCxnSpPr>
          <p:nvPr/>
        </p:nvCxnSpPr>
        <p:spPr>
          <a:xfrm>
            <a:off x="7848600" y="4991100"/>
            <a:ext cx="609600" cy="5715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 flipV="1">
            <a:off x="7772400" y="5181600"/>
            <a:ext cx="60960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0800000" flipV="1">
            <a:off x="7543800" y="4343400"/>
            <a:ext cx="304800" cy="228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6200000" flipH="1">
            <a:off x="7010400" y="5334000"/>
            <a:ext cx="457200" cy="152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7848600" y="6172200"/>
            <a:ext cx="533400" cy="152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8686800" y="54864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6200000" flipH="1">
            <a:off x="8382000" y="4343400"/>
            <a:ext cx="457200" cy="304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4"/>
          <p:cNvSpPr>
            <a:spLocks noChangeArrowheads="1"/>
          </p:cNvSpPr>
          <p:nvPr/>
        </p:nvSpPr>
        <p:spPr bwMode="auto">
          <a:xfrm>
            <a:off x="3886200" y="5562600"/>
            <a:ext cx="736600" cy="635000"/>
          </a:xfrm>
          <a:prstGeom prst="smileyFace">
            <a:avLst>
              <a:gd name="adj" fmla="val 4653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ooter Placeholder 64"/>
          <p:cNvSpPr>
            <a:spLocks noGrp="1"/>
          </p:cNvSpPr>
          <p:nvPr>
            <p:ph type="ftr" sz="quarter" idx="11"/>
          </p:nvPr>
        </p:nvSpPr>
        <p:spPr>
          <a:xfrm>
            <a:off x="3200400" y="6407944"/>
            <a:ext cx="3530353" cy="365125"/>
          </a:xfrm>
        </p:spPr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pic>
        <p:nvPicPr>
          <p:cNvPr id="44" name="Picture 43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revision – maximize class time</a:t>
            </a:r>
          </a:p>
          <a:p>
            <a:pPr lvl="1"/>
            <a:r>
              <a:rPr lang="en-US" dirty="0" smtClean="0"/>
              <a:t>Practice don’t memorize</a:t>
            </a:r>
          </a:p>
          <a:p>
            <a:pPr lvl="1"/>
            <a:r>
              <a:rPr lang="en-US" dirty="0" smtClean="0"/>
              <a:t>Practice don’t revise</a:t>
            </a:r>
          </a:p>
          <a:p>
            <a:endParaRPr lang="en-US" dirty="0" smtClean="0"/>
          </a:p>
          <a:p>
            <a:r>
              <a:rPr lang="en-US" dirty="0" smtClean="0"/>
              <a:t>There are no facts to revise </a:t>
            </a:r>
          </a:p>
          <a:p>
            <a:endParaRPr lang="en-US" dirty="0" smtClean="0"/>
          </a:p>
          <a:p>
            <a:r>
              <a:rPr lang="en-US" dirty="0" smtClean="0"/>
              <a:t>Practice skills of reading, writing, speaking and listening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Revision versus practice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5200" y="6407944"/>
            <a:ext cx="32255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Your life today is the result of your attitudes and choices in the past</a:t>
            </a:r>
          </a:p>
          <a:p>
            <a:endParaRPr lang="en-US" dirty="0" smtClean="0"/>
          </a:p>
          <a:p>
            <a:r>
              <a:rPr lang="en-US" sz="3200" dirty="0" smtClean="0"/>
              <a:t>Your life tomorrow will be the result of your attitudes and the choices you make today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choices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400" dirty="0" smtClean="0"/>
              <a:t>Supporting a change in teaching and learning</a:t>
            </a:r>
            <a:endParaRPr lang="en-US" sz="4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examples                Pg 36 -41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i="1" dirty="0" smtClean="0"/>
              <a:t>In the eyes of the lion,</a:t>
            </a:r>
          </a:p>
          <a:p>
            <a:pPr algn="ctr">
              <a:buNone/>
            </a:pPr>
            <a:r>
              <a:rPr lang="en-US" b="1" i="1" dirty="0" smtClean="0"/>
              <a:t>The Gazelle’s weakness was seen.</a:t>
            </a:r>
          </a:p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And the eyes of the Gazelle</a:t>
            </a:r>
          </a:p>
          <a:p>
            <a:pPr algn="ctr">
              <a:buNone/>
            </a:pPr>
            <a:r>
              <a:rPr lang="en-US" b="1" i="1" dirty="0" smtClean="0"/>
              <a:t>Found the lion’s strength…</a:t>
            </a:r>
          </a:p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sz="2000" b="1" i="1" u="sng" dirty="0" smtClean="0"/>
              <a:t>“In the Lion’s Eye</a:t>
            </a:r>
            <a:r>
              <a:rPr lang="en-US" sz="2000" dirty="0" smtClean="0"/>
              <a:t> “ </a:t>
            </a:r>
          </a:p>
          <a:p>
            <a:pPr algn="ctr">
              <a:buNone/>
            </a:pPr>
            <a:r>
              <a:rPr lang="en-US" sz="2000" dirty="0" smtClean="0"/>
              <a:t>by H.H. Sheikh Mohammed bin Rashid Al </a:t>
            </a:r>
            <a:r>
              <a:rPr lang="en-US" sz="2000" dirty="0" err="1" smtClean="0"/>
              <a:t>Maktoum</a:t>
            </a:r>
            <a:endParaRPr lang="en-US" sz="2000" dirty="0" smtClean="0"/>
          </a:p>
          <a:p>
            <a:pPr algn="ctr">
              <a:buNone/>
            </a:pPr>
            <a:endParaRPr lang="en-US" b="1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Lion and the Gazelle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6324600"/>
            <a:ext cx="648566" cy="400050"/>
          </a:xfrm>
          <a:prstGeom prst="rect">
            <a:avLst/>
          </a:prstGeom>
        </p:spPr>
      </p:pic>
      <p:pic>
        <p:nvPicPr>
          <p:cNvPr id="6" name="Picture 5" descr="gazel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200400"/>
            <a:ext cx="1019175" cy="1104900"/>
          </a:xfrm>
          <a:prstGeom prst="rect">
            <a:avLst/>
          </a:prstGeom>
        </p:spPr>
      </p:pic>
      <p:pic>
        <p:nvPicPr>
          <p:cNvPr id="7" name="Picture 6" descr="l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3505200"/>
            <a:ext cx="1228725" cy="84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further clarification:</a:t>
            </a:r>
          </a:p>
          <a:p>
            <a:endParaRPr lang="en-US" dirty="0" smtClean="0"/>
          </a:p>
          <a:p>
            <a:r>
              <a:rPr lang="en-US" dirty="0" smtClean="0"/>
              <a:t>PPP and Model Schools</a:t>
            </a:r>
          </a:p>
          <a:p>
            <a:pPr lvl="1"/>
            <a:r>
              <a:rPr lang="en-US" dirty="0" smtClean="0"/>
              <a:t>Contact  Operator personnel in your school</a:t>
            </a:r>
          </a:p>
          <a:p>
            <a:pPr lvl="2"/>
            <a:r>
              <a:rPr lang="en-US" dirty="0" smtClean="0"/>
              <a:t>Advisers, Cluster Managers, PMA’s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Private and Adult Schools</a:t>
            </a:r>
          </a:p>
          <a:p>
            <a:pPr lvl="1"/>
            <a:r>
              <a:rPr lang="en-US" dirty="0" smtClean="0"/>
              <a:t>Contact your Zone Supervisors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change</a:t>
            </a:r>
            <a:br>
              <a:rPr lang="en-US" dirty="0" smtClean="0"/>
            </a:br>
            <a:r>
              <a:rPr lang="en-US" dirty="0" smtClean="0"/>
              <a:t>- your next step                 Pg  42     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further/new  information comes to hand</a:t>
            </a:r>
          </a:p>
          <a:p>
            <a:endParaRPr lang="en-US" dirty="0" smtClean="0"/>
          </a:p>
          <a:p>
            <a:r>
              <a:rPr lang="en-US" dirty="0" smtClean="0"/>
              <a:t>the above contact groups will advise you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step  #2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MOE requirements</a:t>
            </a:r>
          </a:p>
          <a:p>
            <a:endParaRPr lang="en-US" dirty="0" smtClean="0"/>
          </a:p>
          <a:p>
            <a:r>
              <a:rPr lang="en-US" dirty="0" smtClean="0"/>
              <a:t>2. </a:t>
            </a:r>
            <a:r>
              <a:rPr lang="en-US" b="1" i="1" u="sng" dirty="0" smtClean="0"/>
              <a:t>On Location  </a:t>
            </a:r>
            <a:r>
              <a:rPr lang="en-US" dirty="0" smtClean="0"/>
              <a:t>text book is only 1 resource</a:t>
            </a:r>
          </a:p>
          <a:p>
            <a:endParaRPr lang="en-US" dirty="0" smtClean="0"/>
          </a:p>
          <a:p>
            <a:r>
              <a:rPr lang="en-US" dirty="0" smtClean="0"/>
              <a:t>3. The different teaching style by Grade 12 	teachers will make the difference to 	student success</a:t>
            </a:r>
          </a:p>
          <a:p>
            <a:endParaRPr lang="en-US" dirty="0" smtClean="0"/>
          </a:p>
          <a:p>
            <a:r>
              <a:rPr lang="en-US" dirty="0" smtClean="0"/>
              <a:t>4. Practice versus revision</a:t>
            </a:r>
          </a:p>
          <a:p>
            <a:endParaRPr lang="en-US" dirty="0" smtClean="0"/>
          </a:p>
          <a:p>
            <a:r>
              <a:rPr lang="en-US" dirty="0" smtClean="0"/>
              <a:t>5. CEPA is NOT compulsory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messages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28800" y="1066800"/>
            <a:ext cx="5638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/>
              <a:t>Working towards success  for students</a:t>
            </a:r>
            <a:endParaRPr lang="en-US" sz="6600" b="1" dirty="0"/>
          </a:p>
        </p:txBody>
      </p:sp>
      <p:pic>
        <p:nvPicPr>
          <p:cNvPr id="4" name="Picture 3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reflection</a:t>
            </a:r>
          </a:p>
          <a:p>
            <a:endParaRPr lang="en-US" dirty="0" smtClean="0"/>
          </a:p>
          <a:p>
            <a:r>
              <a:rPr lang="en-US" dirty="0" smtClean="0"/>
              <a:t>The Lion or Gazelle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If  we are to work together to help our Grade 12 students how far will you cast your net?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Kariman Al Jallad, English Supervisor </a:t>
            </a:r>
          </a:p>
          <a:p>
            <a:pPr>
              <a:buNone/>
            </a:pPr>
            <a:r>
              <a:rPr lang="en-US" dirty="0" smtClean="0"/>
              <a:t>	Abu Dhabi Education Zone</a:t>
            </a:r>
          </a:p>
          <a:p>
            <a:endParaRPr lang="en-US" dirty="0" smtClean="0"/>
          </a:p>
          <a:p>
            <a:r>
              <a:rPr lang="en-US" dirty="0" smtClean="0"/>
              <a:t>Jamila Al-</a:t>
            </a:r>
            <a:r>
              <a:rPr lang="en-US" dirty="0" err="1" smtClean="0"/>
              <a:t>Hassani</a:t>
            </a:r>
            <a:r>
              <a:rPr lang="en-US" dirty="0" smtClean="0"/>
              <a:t>, English Supervisor </a:t>
            </a:r>
          </a:p>
          <a:p>
            <a:pPr>
              <a:buNone/>
            </a:pPr>
            <a:r>
              <a:rPr lang="en-US" dirty="0" smtClean="0"/>
              <a:t>	Al Ain Education Zone</a:t>
            </a:r>
          </a:p>
          <a:p>
            <a:endParaRPr lang="en-US" dirty="0" smtClean="0"/>
          </a:p>
          <a:p>
            <a:r>
              <a:rPr lang="en-US" dirty="0" smtClean="0"/>
              <a:t>Ghada Mahmoud Suleiman, English Supervisor </a:t>
            </a:r>
          </a:p>
          <a:p>
            <a:pPr>
              <a:buNone/>
            </a:pPr>
            <a:r>
              <a:rPr lang="en-US" dirty="0" smtClean="0"/>
              <a:t>	Al Gharbia </a:t>
            </a:r>
            <a:r>
              <a:rPr lang="en-US" sz="2400" dirty="0" smtClean="0"/>
              <a:t>Education Zone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Margaret Atkinson, </a:t>
            </a:r>
            <a:r>
              <a:rPr lang="en-US" sz="2800" dirty="0" smtClean="0"/>
              <a:t>PPP Contract Manager English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thanks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Who is the Gazelle?  </a:t>
            </a:r>
          </a:p>
          <a:p>
            <a:endParaRPr lang="en-US" sz="3200" dirty="0" smtClean="0"/>
          </a:p>
          <a:p>
            <a:r>
              <a:rPr lang="en-US" sz="3200" dirty="0" smtClean="0"/>
              <a:t>Who is the Lion?</a:t>
            </a:r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How do they support each other?</a:t>
            </a:r>
          </a:p>
          <a:p>
            <a:endParaRPr lang="en-US" i="1" dirty="0" smtClean="0"/>
          </a:p>
          <a:p>
            <a:endParaRPr lang="en-US" i="1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Lion or the Gazelle ? 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Support Document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Contents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Key Messages</a:t>
            </a:r>
          </a:p>
          <a:p>
            <a:r>
              <a:rPr lang="en-US" dirty="0" smtClean="0"/>
              <a:t>2. Mark Distribution</a:t>
            </a:r>
          </a:p>
          <a:p>
            <a:r>
              <a:rPr lang="en-US" dirty="0" smtClean="0"/>
              <a:t>3. Electronic Mark 	Submission</a:t>
            </a:r>
          </a:p>
          <a:p>
            <a:r>
              <a:rPr lang="en-US" dirty="0" smtClean="0"/>
              <a:t>4. Continuous 	Assessment 	</a:t>
            </a:r>
          </a:p>
          <a:p>
            <a:r>
              <a:rPr lang="en-US" dirty="0" smtClean="0"/>
              <a:t>5. Examination 	Specifications</a:t>
            </a:r>
          </a:p>
          <a:p>
            <a:r>
              <a:rPr lang="en-US" dirty="0" smtClean="0"/>
              <a:t>6. Examination Skills</a:t>
            </a:r>
          </a:p>
          <a:p>
            <a:r>
              <a:rPr lang="en-US" dirty="0" smtClean="0"/>
              <a:t>7. Examination 	Examples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8.  Rubrics</a:t>
            </a:r>
          </a:p>
          <a:p>
            <a:r>
              <a:rPr lang="en-US" dirty="0" smtClean="0"/>
              <a:t>9. Principals as Curriculum Leaders</a:t>
            </a:r>
          </a:p>
          <a:p>
            <a:pPr lvl="1"/>
            <a:r>
              <a:rPr lang="en-US" dirty="0" smtClean="0"/>
              <a:t>Students’ information</a:t>
            </a:r>
          </a:p>
          <a:p>
            <a:pPr lvl="1"/>
            <a:r>
              <a:rPr lang="en-US" dirty="0" smtClean="0"/>
              <a:t>Parents information</a:t>
            </a:r>
          </a:p>
          <a:p>
            <a:pPr lvl="1"/>
            <a:r>
              <a:rPr lang="en-US" dirty="0" smtClean="0"/>
              <a:t>Students’ futures</a:t>
            </a:r>
          </a:p>
          <a:p>
            <a:r>
              <a:rPr lang="en-US" dirty="0" smtClean="0"/>
              <a:t>10. Unit Outlines 	examples</a:t>
            </a:r>
          </a:p>
          <a:p>
            <a:r>
              <a:rPr lang="en-US" dirty="0" smtClean="0"/>
              <a:t>11. Communication</a:t>
            </a:r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pic>
        <p:nvPicPr>
          <p:cNvPr id="8" name="Picture 7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MOE requirements</a:t>
            </a:r>
          </a:p>
          <a:p>
            <a:endParaRPr lang="en-US" dirty="0" smtClean="0"/>
          </a:p>
          <a:p>
            <a:r>
              <a:rPr lang="en-US" dirty="0" smtClean="0"/>
              <a:t>On Location text book is only </a:t>
            </a:r>
            <a:r>
              <a:rPr lang="en-US" smtClean="0"/>
              <a:t>1 resource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different teaching style will make the difference to student success</a:t>
            </a:r>
          </a:p>
          <a:p>
            <a:endParaRPr lang="en-US" dirty="0" smtClean="0"/>
          </a:p>
          <a:p>
            <a:r>
              <a:rPr lang="en-US" dirty="0" smtClean="0"/>
              <a:t>Practice versus revision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CEPA is NOT compulsory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Messages of Change         Pg 3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05200" y="6407944"/>
            <a:ext cx="32255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pic>
        <p:nvPicPr>
          <p:cNvPr id="6" name="Picture 5" descr="ADEC logo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dirty="0" smtClean="0"/>
              <a:t>Weightings             Pg 4 and 5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5200" y="6407944"/>
            <a:ext cx="3225553" cy="365125"/>
          </a:xfrm>
        </p:spPr>
        <p:txBody>
          <a:bodyPr/>
          <a:lstStyle/>
          <a:p>
            <a:r>
              <a:rPr lang="en-US" dirty="0" smtClean="0"/>
              <a:t>Susie Recsei English Curriculum Consultant 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Each semester</a:t>
            </a:r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EXAM 50%  :  CA  50%</a:t>
            </a:r>
          </a:p>
          <a:p>
            <a:pPr algn="ctr"/>
            <a:endParaRPr lang="en-US" dirty="0" smtClean="0"/>
          </a:p>
        </p:txBody>
      </p:sp>
      <p:pic>
        <p:nvPicPr>
          <p:cNvPr id="6" name="Picture 5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28194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2000" baseline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CONTINUOUS ASSESSMENT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Quizzes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Writing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Portfolio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Project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 35%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 15%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 20%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 30%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Changed Weighting          </a:t>
            </a:r>
            <a:endParaRPr lang="en-US" dirty="0"/>
          </a:p>
        </p:txBody>
      </p:sp>
      <p:pic>
        <p:nvPicPr>
          <p:cNvPr id="6" name="Picture 5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2x per semester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Evidence of all tasks performed </a:t>
            </a:r>
            <a:r>
              <a:rPr lang="en-US" b="1" dirty="0" smtClean="0"/>
              <a:t>MUST</a:t>
            </a:r>
            <a:r>
              <a:rPr lang="en-US" dirty="0" smtClean="0"/>
              <a:t> be retained by teachers for each student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A mark book </a:t>
            </a:r>
            <a:r>
              <a:rPr lang="en-US" b="1" dirty="0" smtClean="0"/>
              <a:t>MUST</a:t>
            </a:r>
            <a:r>
              <a:rPr lang="en-US" dirty="0" smtClean="0"/>
              <a:t> be kept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Enter marks on the top line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Bottom line (raw marks) is calculated by the computer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Susie Recsei English Curriculum Consultant  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Electronic Marks            Pg 6 + 7</a:t>
            </a:r>
            <a:endParaRPr lang="en-US" dirty="0"/>
          </a:p>
        </p:txBody>
      </p:sp>
      <p:pic>
        <p:nvPicPr>
          <p:cNvPr id="5" name="Picture 4" descr="ADEC log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6324600"/>
            <a:ext cx="648566" cy="40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1112</TotalTime>
  <Words>1063</Words>
  <Application>Microsoft Office PowerPoint</Application>
  <PresentationFormat>On-screen Show (4:3)</PresentationFormat>
  <Paragraphs>337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Concourse</vt:lpstr>
      <vt:lpstr>GRADE 12 MoE CHANGES  </vt:lpstr>
      <vt:lpstr>Welcome</vt:lpstr>
      <vt:lpstr>The Lion and the Gazelle</vt:lpstr>
      <vt:lpstr>The Lion or the Gazelle ? </vt:lpstr>
      <vt:lpstr>The Support Document</vt:lpstr>
      <vt:lpstr>Key Messages of Change         Pg 3 </vt:lpstr>
      <vt:lpstr>Weightings             Pg 4 and 5 </vt:lpstr>
      <vt:lpstr>Changed Weighting          </vt:lpstr>
      <vt:lpstr>Electronic Marks            Pg 6 + 7</vt:lpstr>
      <vt:lpstr>Continuious Assessment Pg 8 + 29</vt:lpstr>
      <vt:lpstr>Portfolio      Pg 9 and 30 </vt:lpstr>
      <vt:lpstr>Project  Pg 10 + 31 </vt:lpstr>
      <vt:lpstr>Changed Exam Specifications           Pg 11 </vt:lpstr>
      <vt:lpstr>New Examination Skills  Pg 12</vt:lpstr>
      <vt:lpstr>Examination Examples    Pg 13  </vt:lpstr>
      <vt:lpstr>Rubrics                            Pg 24 </vt:lpstr>
      <vt:lpstr>Support                      Pg 27                    </vt:lpstr>
      <vt:lpstr>Principals as Curriculum Leaders Pg 27</vt:lpstr>
      <vt:lpstr>Principals support teachers</vt:lpstr>
      <vt:lpstr>Principals support parents, students, teachers                 Pg 28</vt:lpstr>
      <vt:lpstr>Parents supporting students Pg 33 </vt:lpstr>
      <vt:lpstr>Preparing for the future - A Change           Pg 34 + 35 </vt:lpstr>
      <vt:lpstr>Teachers supporting students</vt:lpstr>
      <vt:lpstr>Slide 24</vt:lpstr>
      <vt:lpstr>Different teaching style      student success </vt:lpstr>
      <vt:lpstr>Slide 26</vt:lpstr>
      <vt:lpstr>Revision versus practice</vt:lpstr>
      <vt:lpstr>Your choices</vt:lpstr>
      <vt:lpstr>Unit examples                Pg 36 -41 </vt:lpstr>
      <vt:lpstr>Communication change - your next step                 Pg  42      </vt:lpstr>
      <vt:lpstr>Communication step  #2</vt:lpstr>
      <vt:lpstr>Key messages</vt:lpstr>
      <vt:lpstr>Slide 33</vt:lpstr>
      <vt:lpstr>Reflection</vt:lpstr>
      <vt:lpstr>With 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 12 MOE</dc:title>
  <dc:creator>susie.recsei</dc:creator>
  <cp:lastModifiedBy>susie.recsei</cp:lastModifiedBy>
  <cp:revision>103</cp:revision>
  <dcterms:created xsi:type="dcterms:W3CDTF">2009-12-13T07:01:46Z</dcterms:created>
  <dcterms:modified xsi:type="dcterms:W3CDTF">2009-12-21T12:08:28Z</dcterms:modified>
</cp:coreProperties>
</file>